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2" r:id="rId8"/>
    <p:sldId id="263" r:id="rId9"/>
    <p:sldId id="264" r:id="rId10"/>
    <p:sldId id="265" r:id="rId11"/>
    <p:sldId id="266" r:id="rId12"/>
    <p:sldId id="267" r:id="rId13"/>
    <p:sldId id="268" r:id="rId14"/>
    <p:sldId id="427" r:id="rId15"/>
    <p:sldId id="428" r:id="rId16"/>
    <p:sldId id="269" r:id="rId17"/>
    <p:sldId id="271" r:id="rId18"/>
    <p:sldId id="272" r:id="rId19"/>
    <p:sldId id="273" r:id="rId20"/>
    <p:sldId id="274" r:id="rId21"/>
    <p:sldId id="275" r:id="rId22"/>
    <p:sldId id="277" r:id="rId23"/>
    <p:sldId id="278" r:id="rId24"/>
    <p:sldId id="279" r:id="rId25"/>
    <p:sldId id="281" r:id="rId26"/>
    <p:sldId id="280" r:id="rId27"/>
    <p:sldId id="288" r:id="rId28"/>
    <p:sldId id="289" r:id="rId29"/>
    <p:sldId id="42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57" autoAdjust="0"/>
    <p:restoredTop sz="94660"/>
  </p:normalViewPr>
  <p:slideViewPr>
    <p:cSldViewPr>
      <p:cViewPr>
        <p:scale>
          <a:sx n="100" d="100"/>
          <a:sy n="100" d="100"/>
        </p:scale>
        <p:origin x="-438" y="6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4C7CD-F939-4432-BA44-62D53039C34C}" type="datetimeFigureOut">
              <a:rPr lang="en-US" smtClean="0"/>
              <a:pPr/>
              <a:t>11/11/2018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A9A11-73CC-4C91-ABFF-34224AC371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4C7CD-F939-4432-BA44-62D53039C34C}" type="datetimeFigureOut">
              <a:rPr lang="en-US" smtClean="0"/>
              <a:pPr/>
              <a:t>11/11/2018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A9A11-73CC-4C91-ABFF-34224AC371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761999"/>
          </a:xfrm>
        </p:spPr>
        <p:txBody>
          <a:bodyPr>
            <a:normAutofit/>
          </a:bodyPr>
          <a:lstStyle/>
          <a:p>
            <a:r>
              <a:rPr lang="en-US" sz="3200" b="1" i="1" dirty="0" smtClean="0"/>
              <a:t>System of Units</a:t>
            </a:r>
            <a:endParaRPr lang="en-US" sz="3200" dirty="0"/>
          </a:p>
        </p:txBody>
      </p:sp>
      <p:sp>
        <p:nvSpPr>
          <p:cNvPr id="3" name="Subtitle 2"/>
          <p:cNvSpPr>
            <a:spLocks noGrp="1"/>
          </p:cNvSpPr>
          <p:nvPr>
            <p:ph type="subTitle" idx="1"/>
          </p:nvPr>
        </p:nvSpPr>
        <p:spPr>
          <a:xfrm>
            <a:off x="304800" y="1143000"/>
            <a:ext cx="8382000" cy="1752600"/>
          </a:xfrm>
        </p:spPr>
        <p:txBody>
          <a:bodyPr>
            <a:normAutofit fontScale="25000" lnSpcReduction="20000"/>
          </a:bodyPr>
          <a:lstStyle/>
          <a:p>
            <a:pPr algn="l">
              <a:lnSpc>
                <a:spcPct val="120000"/>
              </a:lnSpc>
            </a:pPr>
            <a:r>
              <a:rPr lang="en-US" b="1" i="1" dirty="0"/>
              <a:t/>
            </a:r>
            <a:br>
              <a:rPr lang="en-US" b="1" i="1" dirty="0"/>
            </a:br>
            <a:r>
              <a:rPr lang="en-US" sz="9600" dirty="0">
                <a:solidFill>
                  <a:schemeClr val="tx1"/>
                </a:solidFill>
                <a:latin typeface="Times New Roman" pitchFamily="18" charset="0"/>
                <a:cs typeface="Times New Roman" pitchFamily="18" charset="0"/>
              </a:rPr>
              <a:t>The principle aspects of the scientific method are accurate measurement, </a:t>
            </a:r>
            <a:r>
              <a:rPr lang="en-US" sz="9600" dirty="0" smtClean="0">
                <a:solidFill>
                  <a:schemeClr val="tx1"/>
                </a:solidFill>
                <a:latin typeface="Times New Roman" pitchFamily="18" charset="0"/>
                <a:cs typeface="Times New Roman" pitchFamily="18" charset="0"/>
              </a:rPr>
              <a:t>selective analysis</a:t>
            </a:r>
            <a:r>
              <a:rPr lang="en-US" sz="9600" dirty="0">
                <a:solidFill>
                  <a:schemeClr val="tx1"/>
                </a:solidFill>
                <a:latin typeface="Times New Roman" pitchFamily="18" charset="0"/>
                <a:cs typeface="Times New Roman" pitchFamily="18" charset="0"/>
              </a:rPr>
              <a:t>, and mathematical formulation. Note that the first and most important is </a:t>
            </a:r>
            <a:r>
              <a:rPr lang="en-US" sz="9600" dirty="0" smtClean="0">
                <a:solidFill>
                  <a:schemeClr val="tx1"/>
                </a:solidFill>
                <a:latin typeface="Times New Roman" pitchFamily="18" charset="0"/>
                <a:cs typeface="Times New Roman" pitchFamily="18" charset="0"/>
              </a:rPr>
              <a:t>accurate  measurements</a:t>
            </a:r>
            <a:r>
              <a:rPr lang="en-US" sz="9600" dirty="0">
                <a:solidFill>
                  <a:schemeClr val="tx1"/>
                </a:solidFill>
                <a:latin typeface="Times New Roman" pitchFamily="18" charset="0"/>
                <a:cs typeface="Times New Roman" pitchFamily="18" charset="0"/>
              </a:rPr>
              <a:t>.</a:t>
            </a:r>
            <a:br>
              <a:rPr lang="en-US" sz="9600" dirty="0">
                <a:solidFill>
                  <a:schemeClr val="tx1"/>
                </a:solidFill>
                <a:latin typeface="Times New Roman" pitchFamily="18" charset="0"/>
                <a:cs typeface="Times New Roman" pitchFamily="18" charset="0"/>
              </a:rPr>
            </a:br>
            <a:r>
              <a:rPr lang="en-US" sz="9600" b="1" i="1" dirty="0">
                <a:solidFill>
                  <a:schemeClr val="tx1"/>
                </a:solidFill>
                <a:latin typeface="Times New Roman" pitchFamily="18" charset="0"/>
                <a:cs typeface="Times New Roman" pitchFamily="18" charset="0"/>
              </a:rPr>
              <a:t>Measurement</a:t>
            </a:r>
            <a:r>
              <a:rPr lang="en-US" sz="9600" b="1" dirty="0">
                <a:solidFill>
                  <a:schemeClr val="tx1"/>
                </a:solidFill>
                <a:latin typeface="Times New Roman" pitchFamily="18" charset="0"/>
                <a:cs typeface="Times New Roman" pitchFamily="18" charset="0"/>
              </a:rPr>
              <a:t>: </a:t>
            </a:r>
            <a:r>
              <a:rPr lang="en-US" sz="9600" i="1" dirty="0">
                <a:solidFill>
                  <a:schemeClr val="tx1"/>
                </a:solidFill>
                <a:latin typeface="Times New Roman" pitchFamily="18" charset="0"/>
                <a:cs typeface="Times New Roman" pitchFamily="18" charset="0"/>
              </a:rPr>
              <a:t>is the process by which one can convert physical parameters to </a:t>
            </a:r>
            <a:r>
              <a:rPr lang="en-US" sz="9600" i="1" dirty="0" smtClean="0">
                <a:solidFill>
                  <a:schemeClr val="tx1"/>
                </a:solidFill>
                <a:latin typeface="Times New Roman" pitchFamily="18" charset="0"/>
                <a:cs typeface="Times New Roman" pitchFamily="18" charset="0"/>
              </a:rPr>
              <a:t>meaningful number</a:t>
            </a:r>
            <a:r>
              <a:rPr lang="en-US" sz="9600" i="1" dirty="0">
                <a:solidFill>
                  <a:schemeClr val="tx1"/>
                </a:solidFill>
                <a:latin typeface="Times New Roman" pitchFamily="18" charset="0"/>
                <a:cs typeface="Times New Roman" pitchFamily="18" charset="0"/>
              </a:rPr>
              <a:t>.</a:t>
            </a:r>
            <a:br>
              <a:rPr lang="en-US" sz="9600" i="1" dirty="0">
                <a:solidFill>
                  <a:schemeClr val="tx1"/>
                </a:solidFill>
                <a:latin typeface="Times New Roman" pitchFamily="18" charset="0"/>
                <a:cs typeface="Times New Roman" pitchFamily="18" charset="0"/>
              </a:rPr>
            </a:br>
            <a:r>
              <a:rPr lang="en-US" sz="9600" b="1" i="1" dirty="0">
                <a:solidFill>
                  <a:schemeClr val="tx1"/>
                </a:solidFill>
                <a:latin typeface="Times New Roman" pitchFamily="18" charset="0"/>
                <a:cs typeface="Times New Roman" pitchFamily="18" charset="0"/>
              </a:rPr>
              <a:t>Instrument: </a:t>
            </a:r>
            <a:r>
              <a:rPr lang="en-US" sz="9600" i="1" dirty="0">
                <a:solidFill>
                  <a:schemeClr val="tx1"/>
                </a:solidFill>
                <a:latin typeface="Times New Roman" pitchFamily="18" charset="0"/>
                <a:cs typeface="Times New Roman" pitchFamily="18" charset="0"/>
              </a:rPr>
              <a:t>may be defined as a device for determining the value or magnitude of a quantity </a:t>
            </a:r>
            <a:r>
              <a:rPr lang="en-US" sz="9600" i="1" dirty="0" smtClean="0">
                <a:solidFill>
                  <a:schemeClr val="tx1"/>
                </a:solidFill>
                <a:latin typeface="Times New Roman" pitchFamily="18" charset="0"/>
                <a:cs typeface="Times New Roman" pitchFamily="18" charset="0"/>
              </a:rPr>
              <a:t>or variable. </a:t>
            </a:r>
            <a:r>
              <a:rPr lang="en-US" sz="9600" dirty="0" smtClean="0">
                <a:solidFill>
                  <a:schemeClr val="tx1"/>
                </a:solidFill>
                <a:latin typeface="Times New Roman" pitchFamily="18" charset="0"/>
                <a:cs typeface="Times New Roman" pitchFamily="18" charset="0"/>
              </a:rPr>
              <a:t>The </a:t>
            </a:r>
            <a:r>
              <a:rPr lang="en-US" sz="9600" dirty="0">
                <a:solidFill>
                  <a:schemeClr val="tx1"/>
                </a:solidFill>
                <a:latin typeface="Times New Roman" pitchFamily="18" charset="0"/>
                <a:cs typeface="Times New Roman" pitchFamily="18" charset="0"/>
              </a:rPr>
              <a:t>standard measure of each kind of physical quantity is the unit; the number of times the </a:t>
            </a:r>
            <a:r>
              <a:rPr lang="en-US" sz="9600" dirty="0" smtClean="0">
                <a:solidFill>
                  <a:schemeClr val="tx1"/>
                </a:solidFill>
                <a:latin typeface="Times New Roman" pitchFamily="18" charset="0"/>
                <a:cs typeface="Times New Roman" pitchFamily="18" charset="0"/>
              </a:rPr>
              <a:t>unit occurs </a:t>
            </a:r>
            <a:r>
              <a:rPr lang="en-US" sz="9600" dirty="0">
                <a:solidFill>
                  <a:schemeClr val="tx1"/>
                </a:solidFill>
                <a:latin typeface="Times New Roman" pitchFamily="18" charset="0"/>
                <a:cs typeface="Times New Roman" pitchFamily="18" charset="0"/>
              </a:rPr>
              <a:t>in any given amount of the same quantity is the number of measure. With out the unit, </a:t>
            </a:r>
            <a:r>
              <a:rPr lang="en-US" sz="9600" dirty="0" smtClean="0">
                <a:solidFill>
                  <a:schemeClr val="tx1"/>
                </a:solidFill>
                <a:latin typeface="Times New Roman" pitchFamily="18" charset="0"/>
                <a:cs typeface="Times New Roman" pitchFamily="18" charset="0"/>
              </a:rPr>
              <a:t>the number </a:t>
            </a:r>
            <a:r>
              <a:rPr lang="en-US" sz="9600" dirty="0">
                <a:solidFill>
                  <a:schemeClr val="tx1"/>
                </a:solidFill>
                <a:latin typeface="Times New Roman" pitchFamily="18" charset="0"/>
                <a:cs typeface="Times New Roman" pitchFamily="18" charset="0"/>
              </a:rPr>
              <a:t>of measure has no physical meaning.</a:t>
            </a:r>
            <a:br>
              <a:rPr lang="en-US" sz="9600" dirty="0">
                <a:solidFill>
                  <a:schemeClr val="tx1"/>
                </a:solidFill>
                <a:latin typeface="Times New Roman" pitchFamily="18" charset="0"/>
                <a:cs typeface="Times New Roman" pitchFamily="18" charset="0"/>
              </a:rPr>
            </a:br>
            <a:endParaRPr lang="en-US" sz="9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919162" y="990601"/>
            <a:ext cx="7539038"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85800" y="685800"/>
            <a:ext cx="7445349" cy="5440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685800" y="609600"/>
            <a:ext cx="7848599" cy="5516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762000" y="609600"/>
            <a:ext cx="7696200" cy="5516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152400"/>
            <a:ext cx="8382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9698" name="Picture 2"/>
          <p:cNvPicPr>
            <a:picLocks noGrp="1" noChangeAspect="1" noChangeArrowheads="1"/>
          </p:cNvPicPr>
          <p:nvPr>
            <p:ph idx="1"/>
          </p:nvPr>
        </p:nvPicPr>
        <p:blipFill>
          <a:blip r:embed="rId2"/>
          <a:srcRect/>
          <a:stretch>
            <a:fillRect/>
          </a:stretch>
        </p:blipFill>
        <p:spPr bwMode="auto">
          <a:xfrm>
            <a:off x="152400" y="2667000"/>
            <a:ext cx="4895850" cy="457200"/>
          </a:xfrm>
          <a:prstGeom prst="rect">
            <a:avLst/>
          </a:prstGeom>
          <a:noFill/>
          <a:ln w="9525">
            <a:noFill/>
            <a:miter lim="800000"/>
            <a:headEnd/>
            <a:tailEnd/>
          </a:ln>
          <a:effectLst/>
        </p:spPr>
      </p:pic>
      <p:sp>
        <p:nvSpPr>
          <p:cNvPr id="5" name="Rectangle 4"/>
          <p:cNvSpPr/>
          <p:nvPr/>
        </p:nvSpPr>
        <p:spPr>
          <a:xfrm>
            <a:off x="5334000" y="2590800"/>
            <a:ext cx="2743200" cy="584775"/>
          </a:xfrm>
          <a:prstGeom prst="rect">
            <a:avLst/>
          </a:prstGeom>
        </p:spPr>
        <p:txBody>
          <a:bodyPr wrap="square">
            <a:spAutoFit/>
          </a:bodyPr>
          <a:lstStyle/>
          <a:p>
            <a:r>
              <a:rPr lang="en-US" sz="3200" dirty="0" smtClean="0"/>
              <a:t>(1-1 to 1-13)</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42036" y="533400"/>
            <a:ext cx="7812328" cy="5592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2700" b="1" dirty="0">
                <a:latin typeface="Times New Roman" pitchFamily="18" charset="0"/>
                <a:cs typeface="Times New Roman" pitchFamily="18" charset="0"/>
              </a:rPr>
              <a:t>What are the advantages </a:t>
            </a:r>
            <a:r>
              <a:rPr lang="en-US" sz="2700" b="1" dirty="0" smtClean="0">
                <a:latin typeface="Times New Roman" pitchFamily="18" charset="0"/>
                <a:cs typeface="Times New Roman" pitchFamily="18" charset="0"/>
              </a:rPr>
              <a:t>of </a:t>
            </a:r>
            <a:r>
              <a:rPr lang="en-US" sz="2700" b="1" dirty="0">
                <a:latin typeface="Times New Roman" pitchFamily="18" charset="0"/>
                <a:cs typeface="Times New Roman" pitchFamily="18" charset="0"/>
              </a:rPr>
              <a:t>Dimensional Analysis?</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3600" dirty="0" smtClean="0"/>
              <a:t>1.check validity of equations</a:t>
            </a:r>
          </a:p>
          <a:p>
            <a:pPr>
              <a:buNone/>
            </a:pPr>
            <a:r>
              <a:rPr lang="en-US" sz="3600" dirty="0" smtClean="0"/>
              <a:t>2.form equations(without constants), etc.</a:t>
            </a:r>
          </a:p>
          <a:p>
            <a:pPr>
              <a:buNone/>
            </a:pPr>
            <a:r>
              <a:rPr lang="en-US" sz="3600" dirty="0" smtClean="0"/>
              <a:t>3.It will be very helpful in exam also :) , you can opt the correct choice there</a:t>
            </a:r>
          </a:p>
          <a:p>
            <a:pPr>
              <a:buNone/>
            </a:pPr>
            <a:r>
              <a:rPr lang="en-US" sz="3600" dirty="0" smtClean="0"/>
              <a:t>4.Basically it is very helpful in getting an idea about what actually an equation is if we don't know much about that formula</a:t>
            </a:r>
          </a:p>
          <a:p>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Standard of Measurements</a:t>
            </a:r>
            <a:endParaRPr lang="en-US" dirty="0"/>
          </a:p>
        </p:txBody>
      </p:sp>
      <p:sp>
        <p:nvSpPr>
          <p:cNvPr id="3" name="Content Placeholder 2"/>
          <p:cNvSpPr>
            <a:spLocks noGrp="1"/>
          </p:cNvSpPr>
          <p:nvPr>
            <p:ph idx="1"/>
          </p:nvPr>
        </p:nvSpPr>
        <p:spPr>
          <a:xfrm>
            <a:off x="304800" y="1295400"/>
            <a:ext cx="8686800" cy="4830763"/>
          </a:xfrm>
        </p:spPr>
        <p:txBody>
          <a:bodyPr>
            <a:normAutofit fontScale="25000" lnSpcReduction="20000"/>
          </a:bodyPr>
          <a:lstStyle/>
          <a:p>
            <a:pPr>
              <a:lnSpc>
                <a:spcPct val="120000"/>
              </a:lnSpc>
              <a:buNone/>
            </a:pPr>
            <a:r>
              <a:rPr lang="en-US" b="1" i="1" dirty="0" smtClean="0"/>
              <a:t/>
            </a:r>
            <a:br>
              <a:rPr lang="en-US" b="1" i="1" dirty="0" smtClean="0"/>
            </a:br>
            <a:r>
              <a:rPr lang="en-US" sz="11200" dirty="0" smtClean="0"/>
              <a:t>A standard of measurement is a physical representation of a unit of measurement.</a:t>
            </a:r>
            <a:br>
              <a:rPr lang="en-US" sz="11200" dirty="0" smtClean="0"/>
            </a:br>
            <a:r>
              <a:rPr lang="en-US" sz="11200" dirty="0" smtClean="0"/>
              <a:t>Standard of measurement classified by their function and application in the following</a:t>
            </a:r>
            <a:br>
              <a:rPr lang="en-US" sz="11200" dirty="0" smtClean="0"/>
            </a:br>
            <a:r>
              <a:rPr lang="en-US" sz="11200" dirty="0" smtClean="0"/>
              <a:t>categories:</a:t>
            </a:r>
            <a:br>
              <a:rPr lang="en-US" sz="11200" dirty="0" smtClean="0"/>
            </a:br>
            <a:r>
              <a:rPr lang="en-US" sz="11200" dirty="0" smtClean="0"/>
              <a:t>1. International standards</a:t>
            </a:r>
            <a:br>
              <a:rPr lang="en-US" sz="11200" dirty="0" smtClean="0"/>
            </a:br>
            <a:r>
              <a:rPr lang="en-US" sz="11200" dirty="0" smtClean="0"/>
              <a:t>2. Primary standards</a:t>
            </a:r>
            <a:br>
              <a:rPr lang="en-US" sz="11200" dirty="0" smtClean="0"/>
            </a:br>
            <a:r>
              <a:rPr lang="en-US" sz="11200" dirty="0" smtClean="0"/>
              <a:t>3. Secondary standards</a:t>
            </a:r>
            <a:br>
              <a:rPr lang="en-US" sz="11200" dirty="0" smtClean="0"/>
            </a:br>
            <a:r>
              <a:rPr lang="en-US" sz="11200" dirty="0" smtClean="0"/>
              <a:t>4. Working standards </a:t>
            </a:r>
            <a:r>
              <a:rPr lang="en-US" sz="7400" dirty="0" smtClean="0"/>
              <a:t/>
            </a:r>
            <a:br>
              <a:rPr lang="en-US" sz="7400" dirty="0" smtClean="0"/>
            </a:br>
            <a:endParaRPr lang="en-US" sz="7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1066800"/>
            <a:ext cx="75438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rmAutofit/>
          </a:bodyPr>
          <a:lstStyle/>
          <a:p>
            <a:r>
              <a:rPr lang="en-US" sz="2800" b="1" i="1" dirty="0" smtClean="0">
                <a:latin typeface="Times New Roman" pitchFamily="18" charset="0"/>
                <a:cs typeface="Times New Roman" pitchFamily="18" charset="0"/>
              </a:rPr>
              <a:t>Fundamental and Derived Units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457200"/>
            <a:ext cx="8534400" cy="4419600"/>
          </a:xfrm>
        </p:spPr>
        <p:txBody>
          <a:bodyPr>
            <a:normAutofit fontScale="25000" lnSpcReduction="20000"/>
          </a:bodyPr>
          <a:lstStyle/>
          <a:p>
            <a:pPr algn="just">
              <a:lnSpc>
                <a:spcPct val="170000"/>
              </a:lnSpc>
            </a:pPr>
            <a:r>
              <a:rPr lang="en-US" b="1" i="1" dirty="0" smtClean="0"/>
              <a:t/>
            </a:r>
            <a:br>
              <a:rPr lang="en-US" b="1" i="1" dirty="0" smtClean="0"/>
            </a:br>
            <a:r>
              <a:rPr lang="en-US" sz="9600" dirty="0" smtClean="0">
                <a:latin typeface="Times New Roman" pitchFamily="18" charset="0"/>
                <a:cs typeface="Times New Roman" pitchFamily="18" charset="0"/>
              </a:rPr>
              <a:t>To measure an unknown we must have acceptable unit standard for the property that is to be assessed. By choosing a small number of basic quantities as standards, we can define all the other in terms of these few.</a:t>
            </a:r>
            <a:br>
              <a:rPr lang="en-US" sz="9600" dirty="0" smtClean="0">
                <a:latin typeface="Times New Roman" pitchFamily="18" charset="0"/>
                <a:cs typeface="Times New Roman" pitchFamily="18" charset="0"/>
              </a:rPr>
            </a:br>
            <a:r>
              <a:rPr lang="en-US" sz="9600" dirty="0" smtClean="0">
                <a:latin typeface="Times New Roman" pitchFamily="18" charset="0"/>
                <a:cs typeface="Times New Roman" pitchFamily="18" charset="0"/>
              </a:rPr>
              <a:t>The basic units are called </a:t>
            </a:r>
            <a:r>
              <a:rPr lang="en-US" sz="9600" b="1" i="1" dirty="0" smtClean="0">
                <a:latin typeface="Times New Roman" pitchFamily="18" charset="0"/>
                <a:cs typeface="Times New Roman" pitchFamily="18" charset="0"/>
              </a:rPr>
              <a:t>fundamentals</a:t>
            </a:r>
            <a:r>
              <a:rPr lang="en-US" sz="9600" dirty="0" smtClean="0">
                <a:latin typeface="Times New Roman" pitchFamily="18" charset="0"/>
                <a:cs typeface="Times New Roman" pitchFamily="18" charset="0"/>
              </a:rPr>
              <a:t>, while all the others which can be expressed in terms of fundamental units are called </a:t>
            </a:r>
            <a:r>
              <a:rPr lang="en-US" sz="9600" b="1" i="1" dirty="0" smtClean="0">
                <a:latin typeface="Times New Roman" pitchFamily="18" charset="0"/>
                <a:cs typeface="Times New Roman" pitchFamily="18" charset="0"/>
              </a:rPr>
              <a:t>derived </a:t>
            </a:r>
            <a:r>
              <a:rPr lang="en-US" sz="9600" dirty="0" smtClean="0">
                <a:latin typeface="Times New Roman" pitchFamily="18" charset="0"/>
                <a:cs typeface="Times New Roman" pitchFamily="18" charset="0"/>
              </a:rPr>
              <a:t>units, and formed by multiplying or dividing fundamental units. </a:t>
            </a:r>
            <a:endParaRPr lang="en-US" sz="9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90537" y="838200"/>
            <a:ext cx="816292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4525963"/>
          </a:xfrm>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600075" y="609600"/>
            <a:ext cx="794385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57200" y="609600"/>
            <a:ext cx="8305800" cy="5516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533400" y="0"/>
            <a:ext cx="8077200" cy="6126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14362" y="381000"/>
            <a:ext cx="7915275"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228600" y="838200"/>
            <a:ext cx="81534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Autofit/>
          </a:bodyPr>
          <a:lstStyle/>
          <a:p>
            <a:pPr>
              <a:lnSpc>
                <a:spcPct val="170000"/>
              </a:lnSpc>
              <a:buNone/>
            </a:pPr>
            <a:r>
              <a:rPr lang="en-US" sz="1400" b="1" i="1" dirty="0" smtClean="0">
                <a:latin typeface="Times New Roman" pitchFamily="18" charset="0"/>
                <a:cs typeface="Times New Roman" pitchFamily="18" charset="0"/>
              </a:rPr>
              <a:t>          IEEE Standards:</a:t>
            </a:r>
            <a:br>
              <a:rPr lang="en-US" sz="1400" b="1" i="1"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 slightly different type of standard is published and maintained by (</a:t>
            </a:r>
            <a:r>
              <a:rPr lang="en-US" sz="1400" b="1" i="1" dirty="0" smtClean="0">
                <a:latin typeface="Times New Roman" pitchFamily="18" charset="0"/>
                <a:cs typeface="Times New Roman" pitchFamily="18" charset="0"/>
              </a:rPr>
              <a:t>Institute of Electrical and Electronics Engineers</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evaluating various electronics systems and components such as:</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1- Standard method for testing and evaluating attenuators.</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2- Standards for specifying test equipment, like IEEE standard addresses the</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laboratory oscilloscope and specifies the controls, functions, etc.</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3- Various standards concerning the safety of wiring for power plants, ships,</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industrial buildings.</a:t>
            </a:r>
            <a:br>
              <a:rPr lang="en-US" sz="1400" dirty="0" smtClean="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 y="228600"/>
            <a:ext cx="9144000"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81000" y="152400"/>
            <a:ext cx="82296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easurement-Current_files-1.png"/>
          <p:cNvPicPr>
            <a:picLocks noGrp="1" noChangeAspect="1"/>
          </p:cNvPicPr>
          <p:nvPr>
            <p:ph idx="1"/>
          </p:nvPr>
        </p:nvPicPr>
        <p:blipFill>
          <a:blip r:embed="rId2"/>
          <a:stretch>
            <a:fillRect/>
          </a:stretch>
        </p:blipFill>
        <p:spPr>
          <a:xfrm>
            <a:off x="609600" y="1676400"/>
            <a:ext cx="8077200" cy="4343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rmAutofit fontScale="90000"/>
          </a:bodyPr>
          <a:lstStyle/>
          <a:p>
            <a:pPr algn="l"/>
            <a:r>
              <a:rPr lang="en-US" sz="2800" dirty="0" smtClean="0">
                <a:latin typeface="Times New Roman" pitchFamily="18" charset="0"/>
                <a:cs typeface="Times New Roman" pitchFamily="18" charset="0"/>
              </a:rPr>
              <a:t>The </a:t>
            </a:r>
            <a:r>
              <a:rPr lang="en-US" sz="2800" b="1" i="1" dirty="0" smtClean="0">
                <a:latin typeface="Times New Roman" pitchFamily="18" charset="0"/>
                <a:cs typeface="Times New Roman" pitchFamily="18" charset="0"/>
              </a:rPr>
              <a:t>primary fundamental </a:t>
            </a:r>
            <a:r>
              <a:rPr lang="en-US" sz="2800" dirty="0" smtClean="0">
                <a:latin typeface="Times New Roman" pitchFamily="18" charset="0"/>
                <a:cs typeface="Times New Roman" pitchFamily="18" charset="0"/>
              </a:rPr>
              <a:t>units which most commonly used are </a:t>
            </a:r>
            <a:r>
              <a:rPr lang="en-US" sz="2800" b="1" i="1" dirty="0" smtClean="0">
                <a:latin typeface="Times New Roman" pitchFamily="18" charset="0"/>
                <a:cs typeface="Times New Roman" pitchFamily="18" charset="0"/>
              </a:rPr>
              <a:t>length, mass, and time, </a:t>
            </a:r>
            <a:r>
              <a:rPr lang="en-US" sz="2800" dirty="0" smtClean="0">
                <a:latin typeface="Times New Roman" pitchFamily="18" charset="0"/>
                <a:cs typeface="Times New Roman" pitchFamily="18" charset="0"/>
              </a:rPr>
              <a:t>while measurement of certain physical quantities in </a:t>
            </a:r>
            <a:r>
              <a:rPr lang="en-US" sz="2800" b="1" i="1" dirty="0" smtClean="0">
                <a:latin typeface="Times New Roman" pitchFamily="18" charset="0"/>
                <a:cs typeface="Times New Roman" pitchFamily="18" charset="0"/>
              </a:rPr>
              <a:t>thermal, electrical, and illumination </a:t>
            </a:r>
            <a:r>
              <a:rPr lang="en-US" sz="2800" dirty="0" smtClean="0">
                <a:latin typeface="Times New Roman" pitchFamily="18" charset="0"/>
                <a:cs typeface="Times New Roman" pitchFamily="18" charset="0"/>
              </a:rPr>
              <a:t>disciplines are also represented by fundamental units. These units are used only when these particular classes are involved, and they may therefore be defined as </a:t>
            </a:r>
            <a:r>
              <a:rPr lang="en-US" sz="2800" b="1" i="1" dirty="0" smtClean="0">
                <a:latin typeface="Times New Roman" pitchFamily="18" charset="0"/>
                <a:cs typeface="Times New Roman" pitchFamily="18" charset="0"/>
              </a:rPr>
              <a:t>auxiliary fundamental </a:t>
            </a:r>
            <a:r>
              <a:rPr lang="en-US" sz="2800" dirty="0" smtClean="0">
                <a:latin typeface="Times New Roman" pitchFamily="18" charset="0"/>
                <a:cs typeface="Times New Roman" pitchFamily="18" charset="0"/>
              </a:rPr>
              <a:t>units. Every derived unit originates from some physical law defining that unit. For example, the voltage [volt]: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3100" dirty="0" smtClean="0"/>
              <a:t/>
            </a:r>
            <a:br>
              <a:rPr lang="en-US" sz="31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72283" y="914400"/>
            <a:ext cx="8199433" cy="5211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53448" y="762000"/>
            <a:ext cx="8037103" cy="5364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066800"/>
          </a:xfrm>
        </p:spPr>
        <p:txBody>
          <a:bodyPr>
            <a:noAutofit/>
          </a:bodyPr>
          <a:lstStyle/>
          <a:p>
            <a:r>
              <a:rPr lang="en-US" sz="2400" b="1" i="1" dirty="0">
                <a:latin typeface="Times New Roman" pitchFamily="18" charset="0"/>
                <a:cs typeface="Times New Roman" pitchFamily="18" charset="0"/>
              </a:rPr>
              <a:t>Multiples and Submultiples of </a:t>
            </a:r>
            <a:r>
              <a:rPr lang="en-US" sz="2400" b="1" i="1" dirty="0" smtClean="0">
                <a:latin typeface="Times New Roman" pitchFamily="18" charset="0"/>
                <a:cs typeface="Times New Roman" pitchFamily="18" charset="0"/>
              </a:rPr>
              <a:t>units</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en-US" sz="2400" b="1" i="1" dirty="0">
                <a:latin typeface="Times New Roman" pitchFamily="18" charset="0"/>
                <a:cs typeface="Times New Roman" pitchFamily="18" charset="0"/>
              </a:rPr>
              <a:t/>
            </a:r>
            <a:br>
              <a:rPr lang="en-US" sz="2400" b="1" i="1" dirty="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units in actual use are divided into submultiples for the purpose of </a:t>
            </a:r>
            <a:r>
              <a:rPr lang="en-US" sz="2400" dirty="0" smtClean="0">
                <a:latin typeface="Times New Roman" pitchFamily="18" charset="0"/>
                <a:cs typeface="Times New Roman" pitchFamily="18" charset="0"/>
              </a:rPr>
              <a:t>measuring quantities </a:t>
            </a:r>
            <a:r>
              <a:rPr lang="en-US" sz="2400" dirty="0">
                <a:latin typeface="Times New Roman" pitchFamily="18" charset="0"/>
                <a:cs typeface="Times New Roman" pitchFamily="18" charset="0"/>
              </a:rPr>
              <a:t>smaller than the unit itself. Furthermore, multiples of units are designated and named</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so that measurement of quantities much larger than the unit is facilitated. Table(3) lists </a:t>
            </a:r>
            <a:r>
              <a:rPr lang="en-US" sz="2400" dirty="0" smtClean="0">
                <a:latin typeface="Times New Roman" pitchFamily="18" charset="0"/>
                <a:cs typeface="Times New Roman" pitchFamily="18" charset="0"/>
              </a:rPr>
              <a:t>the decimal </a:t>
            </a:r>
            <a:r>
              <a:rPr lang="en-US" sz="2400" dirty="0">
                <a:latin typeface="Times New Roman" pitchFamily="18" charset="0"/>
                <a:cs typeface="Times New Roman" pitchFamily="18" charset="0"/>
              </a:rPr>
              <a:t>multiples and submultiples of units.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600200" y="1524000"/>
            <a:ext cx="5638799" cy="38155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85800" y="533400"/>
            <a:ext cx="7924800" cy="5592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39897</TotalTime>
  <Words>162</Words>
  <Application>Microsoft Office PowerPoint</Application>
  <PresentationFormat>On-screen Show (4:3)</PresentationFormat>
  <Paragraphs>15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System of Units</vt:lpstr>
      <vt:lpstr>Fundamental and Derived Units</vt:lpstr>
      <vt:lpstr>The primary fundamental units which most commonly used are length, mass, and time, while measurement of certain physical quantities in thermal, electrical, and illumination disciplines are also represented by fundamental units. These units are used only when these particular classes are involved, and they may therefore be defined as auxiliary fundamental units. Every derived unit originates from some physical law defining that unit. For example, the voltage [volt]:     </vt:lpstr>
      <vt:lpstr>Slide 4</vt:lpstr>
      <vt:lpstr>Slide 5</vt:lpstr>
      <vt:lpstr>Slide 6</vt:lpstr>
      <vt:lpstr>Multiples and Submultiples of units   The units in actual use are divided into submultiples for the purpose of measuring quantities smaller than the unit itself. Furthermore, multiples of units are designated and named so that measurement of quantities much larger than the unit is facilitated. Table(3) lists the decimal multiples and submultiples of units.  </vt:lpstr>
      <vt:lpstr>Slide 8</vt:lpstr>
      <vt:lpstr>Slide 9</vt:lpstr>
      <vt:lpstr>Slide 10</vt:lpstr>
      <vt:lpstr>Slide 11</vt:lpstr>
      <vt:lpstr>Slide 12</vt:lpstr>
      <vt:lpstr>Slide 13</vt:lpstr>
      <vt:lpstr>Slide 14</vt:lpstr>
      <vt:lpstr>Slide 15</vt:lpstr>
      <vt:lpstr>Slide 16</vt:lpstr>
      <vt:lpstr>What are the advantages of Dimensional Analysis? </vt:lpstr>
      <vt:lpstr>Standard of Measurements</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of Units</dc:title>
  <dc:creator>dr.balasim</dc:creator>
  <cp:lastModifiedBy>dr.balasim</cp:lastModifiedBy>
  <cp:revision>315</cp:revision>
  <dcterms:created xsi:type="dcterms:W3CDTF">2018-09-18T18:12:05Z</dcterms:created>
  <dcterms:modified xsi:type="dcterms:W3CDTF">2018-11-11T14:35:56Z</dcterms:modified>
</cp:coreProperties>
</file>